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8"/>
  </p:notesMasterIdLst>
  <p:sldIdLst>
    <p:sldId id="256" r:id="rId2"/>
    <p:sldId id="257" r:id="rId3"/>
    <p:sldId id="270" r:id="rId4"/>
    <p:sldId id="274" r:id="rId5"/>
    <p:sldId id="258" r:id="rId6"/>
    <p:sldId id="259" r:id="rId7"/>
    <p:sldId id="275" r:id="rId8"/>
    <p:sldId id="261" r:id="rId9"/>
    <p:sldId id="266" r:id="rId10"/>
    <p:sldId id="262" r:id="rId11"/>
    <p:sldId id="263" r:id="rId12"/>
    <p:sldId id="264" r:id="rId13"/>
    <p:sldId id="265" r:id="rId14"/>
    <p:sldId id="272" r:id="rId15"/>
    <p:sldId id="273" r:id="rId16"/>
    <p:sldId id="27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D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40" autoAdjust="0"/>
    <p:restoredTop sz="94662" autoAdjust="0"/>
  </p:normalViewPr>
  <p:slideViewPr>
    <p:cSldViewPr>
      <p:cViewPr>
        <p:scale>
          <a:sx n="77" d="100"/>
          <a:sy n="77" d="100"/>
        </p:scale>
        <p:origin x="-111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E551ED-978B-4657-82AC-419E79B8F523}" type="datetimeFigureOut">
              <a:rPr lang="en-GB" smtClean="0"/>
              <a:t>21/01/2018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6C0F3-679E-422E-BCBF-DAC97F2FC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094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6C0F3-679E-422E-BCBF-DAC97F2FC2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598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6C0F3-679E-422E-BCBF-DAC97F2FC2F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54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6C0F3-679E-422E-BCBF-DAC97F2FC2F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349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6C0F3-679E-422E-BCBF-DAC97F2FC2F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040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6C0F3-679E-422E-BCBF-DAC97F2FC2F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733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6C0F3-679E-422E-BCBF-DAC97F2FC2F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999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284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86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40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71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32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465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28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783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15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245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33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8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847310"/>
            <a:ext cx="7790736" cy="2662653"/>
          </a:xfrm>
        </p:spPr>
        <p:txBody>
          <a:bodyPr>
            <a:noAutofit/>
          </a:bodyPr>
          <a:lstStyle/>
          <a:p>
            <a:r>
              <a:rPr lang="cs-CZ" sz="6600" b="1" i="1" dirty="0" err="1">
                <a:solidFill>
                  <a:srgbClr val="FFC000"/>
                </a:solidFill>
                <a:latin typeface="Candara"/>
              </a:rPr>
              <a:t>How</a:t>
            </a:r>
            <a:r>
              <a:rPr lang="cs-CZ" sz="6600" b="1" i="1" dirty="0">
                <a:solidFill>
                  <a:srgbClr val="FFC000"/>
                </a:solidFill>
                <a:latin typeface="Candara"/>
              </a:rPr>
              <a:t> </a:t>
            </a:r>
            <a:r>
              <a:rPr lang="cs-CZ" sz="6600" b="1" i="1" dirty="0" err="1">
                <a:solidFill>
                  <a:srgbClr val="FFC000"/>
                </a:solidFill>
                <a:latin typeface="Candara"/>
              </a:rPr>
              <a:t>shall</a:t>
            </a:r>
            <a:r>
              <a:rPr lang="cs-CZ" sz="6600" b="1" i="1" dirty="0">
                <a:solidFill>
                  <a:srgbClr val="FFC000"/>
                </a:solidFill>
                <a:latin typeface="Candara"/>
              </a:rPr>
              <a:t> </a:t>
            </a:r>
            <a:r>
              <a:rPr lang="cs-CZ" sz="6600" b="1" i="1" dirty="0" err="1">
                <a:solidFill>
                  <a:srgbClr val="FFC000"/>
                </a:solidFill>
                <a:latin typeface="Candara"/>
              </a:rPr>
              <a:t>we</a:t>
            </a:r>
            <a:r>
              <a:rPr lang="cs-CZ" sz="6600" b="1" i="1" dirty="0">
                <a:solidFill>
                  <a:srgbClr val="FFC000"/>
                </a:solidFill>
                <a:latin typeface="Candara"/>
              </a:rPr>
              <a:t> </a:t>
            </a:r>
            <a:r>
              <a:rPr lang="cs-CZ" sz="6600" b="1" i="1" dirty="0" err="1">
                <a:solidFill>
                  <a:srgbClr val="FFC000"/>
                </a:solidFill>
                <a:latin typeface="Candara"/>
              </a:rPr>
              <a:t>propagate</a:t>
            </a:r>
            <a:r>
              <a:rPr lang="cs-CZ" sz="6600" b="1" i="1" dirty="0">
                <a:solidFill>
                  <a:srgbClr val="FFC000"/>
                </a:solidFill>
                <a:latin typeface="Candara"/>
              </a:rPr>
              <a:t> and </a:t>
            </a:r>
            <a:r>
              <a:rPr lang="cs-CZ" sz="6600" b="1" i="1" dirty="0" err="1">
                <a:solidFill>
                  <a:srgbClr val="FFC000"/>
                </a:solidFill>
                <a:latin typeface="Candara"/>
              </a:rPr>
              <a:t>disseminate</a:t>
            </a:r>
            <a:r>
              <a:rPr lang="cs-CZ" sz="6600" b="1" i="1" dirty="0">
                <a:solidFill>
                  <a:srgbClr val="FFC000"/>
                </a:solidFill>
                <a:latin typeface="Candara"/>
              </a:rPr>
              <a:t>? </a:t>
            </a:r>
            <a:endParaRPr lang="en-GB" sz="6600" b="1" i="1" dirty="0">
              <a:latin typeface="Candara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i="1" dirty="0">
                <a:solidFill>
                  <a:srgbClr val="C00000"/>
                </a:solidFill>
                <a:latin typeface="Candara"/>
              </a:rPr>
              <a:t>Adéla </a:t>
            </a:r>
            <a:r>
              <a:rPr lang="cs-CZ" sz="3200" i="1" dirty="0" err="1">
                <a:solidFill>
                  <a:srgbClr val="C00000"/>
                </a:solidFill>
                <a:latin typeface="Candara"/>
              </a:rPr>
              <a:t>Misarová</a:t>
            </a:r>
            <a:endParaRPr lang="cs-CZ" sz="3200" i="1" dirty="0">
              <a:solidFill>
                <a:srgbClr val="C00000"/>
              </a:solidFill>
              <a:latin typeface="Candara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7038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i="1" dirty="0" err="1">
                <a:solidFill>
                  <a:srgbClr val="FFD965"/>
                </a:solidFill>
                <a:latin typeface="Candara"/>
              </a:rPr>
              <a:t>Websites</a:t>
            </a:r>
            <a:r>
              <a:rPr lang="cs-CZ" sz="4800" b="1" i="1" dirty="0">
                <a:solidFill>
                  <a:srgbClr val="FFD965"/>
                </a:solidFill>
                <a:latin typeface="Candara"/>
              </a:rPr>
              <a:t>  </a:t>
            </a:r>
            <a:endParaRPr lang="en-GB" sz="4800" b="1" i="1" dirty="0">
              <a:solidFill>
                <a:srgbClr val="FFD965"/>
              </a:solidFill>
              <a:latin typeface="Candara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latin typeface="Calibri"/>
              </a:rPr>
              <a:t>Has to be kept active</a:t>
            </a:r>
          </a:p>
          <a:p>
            <a:r>
              <a:rPr lang="en-GB" dirty="0">
                <a:solidFill>
                  <a:srgbClr val="000000"/>
                </a:solidFill>
                <a:latin typeface="Calibri"/>
              </a:rPr>
              <a:t>Has to be well-</a:t>
            </a:r>
            <a:r>
              <a:rPr lang="en-GB" dirty="0" err="1">
                <a:solidFill>
                  <a:srgbClr val="000000"/>
                </a:solidFill>
                <a:latin typeface="Calibri"/>
              </a:rPr>
              <a:t>aranged</a:t>
            </a:r>
          </a:p>
          <a:p>
            <a:endParaRPr lang="en-GB" dirty="0">
              <a:solidFill>
                <a:srgbClr val="000000"/>
              </a:solidFill>
              <a:latin typeface="Calibri"/>
            </a:endParaRPr>
          </a:p>
          <a:p>
            <a:endParaRPr lang="en-GB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702195"/>
              </p:ext>
            </p:extLst>
          </p:nvPr>
        </p:nvGraphicFramePr>
        <p:xfrm>
          <a:off x="247650" y="3095625"/>
          <a:ext cx="8496944" cy="333576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solidFill>
                            <a:srgbClr val="C00000"/>
                          </a:solidFill>
                        </a:rPr>
                        <a:t>PLUSES</a:t>
                      </a:r>
                      <a:endParaRPr lang="en-GB" sz="3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solidFill>
                            <a:srgbClr val="C00000"/>
                          </a:solidFill>
                        </a:rPr>
                        <a:t>MINUSES</a:t>
                      </a:r>
                      <a:endParaRPr lang="en-GB" sz="32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/>
                        <a:t>Easy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access</a:t>
                      </a:r>
                      <a:endParaRPr lang="en-GB" sz="2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/>
                        <a:t>Need</a:t>
                      </a:r>
                      <a:r>
                        <a:rPr lang="cs-CZ" sz="2000" baseline="0" dirty="0"/>
                        <a:t> to </a:t>
                      </a:r>
                      <a:r>
                        <a:rPr lang="cs-CZ" sz="2000" baseline="0" dirty="0" err="1"/>
                        <a:t>disseminate</a:t>
                      </a:r>
                      <a:r>
                        <a:rPr lang="cs-CZ" sz="2000" baseline="0" dirty="0"/>
                        <a:t> </a:t>
                      </a:r>
                      <a:r>
                        <a:rPr lang="cs-CZ" sz="2000" baseline="0" dirty="0" err="1"/>
                        <a:t>websites</a:t>
                      </a:r>
                      <a:endParaRPr lang="cs-CZ" sz="2000" dirty="0"/>
                    </a:p>
                    <a:p>
                      <a:pPr algn="ctr"/>
                      <a:r>
                        <a:rPr lang="cs-CZ" sz="2000" dirty="0"/>
                        <a:t>(to </a:t>
                      </a:r>
                      <a:r>
                        <a:rPr lang="cs-CZ" sz="2000" dirty="0" err="1"/>
                        <a:t>please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other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websites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with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same</a:t>
                      </a:r>
                      <a:r>
                        <a:rPr lang="cs-CZ" sz="2000" dirty="0"/>
                        <a:t> </a:t>
                      </a:r>
                      <a:r>
                        <a:rPr lang="cs-CZ" sz="2000" dirty="0" err="1"/>
                        <a:t>topic</a:t>
                      </a:r>
                      <a:r>
                        <a:rPr lang="cs-CZ" sz="2000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Has no </a:t>
                      </a:r>
                      <a:r>
                        <a:rPr lang="cs-CZ" sz="2000" dirty="0" err="1"/>
                        <a:t>limits</a:t>
                      </a:r>
                      <a:r>
                        <a:rPr lang="cs-CZ" sz="2000" dirty="0"/>
                        <a:t> in </a:t>
                      </a:r>
                      <a:r>
                        <a:rPr lang="cs-CZ" sz="2000" dirty="0" err="1"/>
                        <a:t>dissemination</a:t>
                      </a:r>
                      <a:r>
                        <a:rPr lang="cs-CZ" sz="2000" dirty="0"/>
                        <a:t> </a:t>
                      </a:r>
                      <a:r>
                        <a:rPr lang="cs-CZ" sz="2000" dirty="0" err="1"/>
                        <a:t>between</a:t>
                      </a:r>
                      <a:r>
                        <a:rPr lang="cs-CZ" sz="2000" dirty="0"/>
                        <a:t> more </a:t>
                      </a:r>
                      <a:r>
                        <a:rPr lang="cs-CZ" sz="2000" dirty="0" err="1"/>
                        <a:t>states</a:t>
                      </a:r>
                      <a:r>
                        <a:rPr lang="cs-CZ" sz="2000" dirty="0"/>
                        <a:t> 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Has to </a:t>
                      </a:r>
                      <a:r>
                        <a:rPr lang="cs-CZ" sz="2000" dirty="0" err="1"/>
                        <a:t>be</a:t>
                      </a:r>
                      <a:r>
                        <a:rPr lang="cs-CZ" sz="2000" dirty="0"/>
                        <a:t> </a:t>
                      </a:r>
                      <a:r>
                        <a:rPr lang="cs-CZ" sz="2000" dirty="0" err="1"/>
                        <a:t>written</a:t>
                      </a:r>
                      <a:r>
                        <a:rPr lang="cs-CZ" sz="2000" dirty="0"/>
                        <a:t> </a:t>
                      </a:r>
                      <a:r>
                        <a:rPr lang="cs-CZ" sz="2000" dirty="0" err="1"/>
                        <a:t>effectively</a:t>
                      </a:r>
                      <a:r>
                        <a:rPr lang="en-GB" sz="2000" dirty="0"/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Language barrier</a:t>
                      </a:r>
                    </a:p>
                    <a:p>
                      <a:pPr algn="ctr"/>
                      <a:r>
                        <a:rPr lang="en-GB" sz="2000" dirty="0"/>
                        <a:t>(laziness to read articles in foreign language)</a:t>
                      </a:r>
                      <a:endParaRPr lang="en-GB" sz="2000" b="1">
                        <a:solidFill>
                          <a:srgbClr val="CC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Obrázek 5" descr="ww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660000">
            <a:off x="5172075" y="1149889"/>
            <a:ext cx="3766442" cy="134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61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5" descr="f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60000">
            <a:off x="6829425" y="295275"/>
            <a:ext cx="1862328" cy="255990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i="1" dirty="0" err="1">
                <a:solidFill>
                  <a:srgbClr val="FF0000"/>
                </a:solidFill>
                <a:latin typeface="Candara"/>
              </a:rPr>
              <a:t>Social</a:t>
            </a:r>
            <a:r>
              <a:rPr lang="cs-CZ" sz="4800" b="1" i="1" dirty="0">
                <a:solidFill>
                  <a:srgbClr val="FF0000"/>
                </a:solidFill>
                <a:latin typeface="Candara"/>
              </a:rPr>
              <a:t> </a:t>
            </a:r>
            <a:r>
              <a:rPr lang="cs-CZ" sz="4800" b="1" i="1" dirty="0" err="1">
                <a:solidFill>
                  <a:srgbClr val="FF0000"/>
                </a:solidFill>
                <a:latin typeface="Candara"/>
              </a:rPr>
              <a:t>networks</a:t>
            </a:r>
            <a:endParaRPr lang="en-GB" sz="4800" dirty="0">
              <a:solidFill>
                <a:srgbClr val="FF0000"/>
              </a:solidFill>
              <a:latin typeface="Candara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solidFill>
                  <a:srgbClr val="000000"/>
                </a:solidFill>
                <a:latin typeface="Calibri"/>
              </a:rPr>
              <a:t>To set up a site (</a:t>
            </a:r>
            <a:r>
              <a:rPr lang="en-GB" dirty="0" err="1">
                <a:solidFill>
                  <a:srgbClr val="000000"/>
                </a:solidFill>
                <a:latin typeface="Calibri"/>
              </a:rPr>
              <a:t>facebook</a:t>
            </a:r>
            <a:r>
              <a:rPr lang="en-GB" dirty="0">
                <a:solidFill>
                  <a:srgbClr val="000000"/>
                </a:solidFill>
                <a:latin typeface="Calibri"/>
              </a:rPr>
              <a:t>)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308108"/>
              </p:ext>
            </p:extLst>
          </p:nvPr>
        </p:nvGraphicFramePr>
        <p:xfrm>
          <a:off x="361950" y="2905125"/>
          <a:ext cx="8496944" cy="2570163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solidFill>
                            <a:srgbClr val="C00000"/>
                          </a:solidFill>
                        </a:rPr>
                        <a:t>PLUSES</a:t>
                      </a:r>
                      <a:endParaRPr lang="en-GB" sz="320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1CDCF0">
                            <a:tint val="66000"/>
                            <a:satMod val="160000"/>
                          </a:srgbClr>
                        </a:gs>
                        <a:gs pos="50000">
                          <a:srgbClr val="1CDCF0">
                            <a:tint val="44500"/>
                            <a:satMod val="160000"/>
                          </a:srgbClr>
                        </a:gs>
                        <a:gs pos="100000">
                          <a:srgbClr val="1CDC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solidFill>
                            <a:srgbClr val="C00000"/>
                          </a:solidFill>
                        </a:rPr>
                        <a:t>MINUSES</a:t>
                      </a:r>
                      <a:endParaRPr lang="en-GB" sz="320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1CDCF0">
                            <a:tint val="66000"/>
                            <a:satMod val="160000"/>
                          </a:srgbClr>
                        </a:gs>
                        <a:gs pos="50000">
                          <a:srgbClr val="1CDCF0">
                            <a:tint val="44500"/>
                            <a:satMod val="160000"/>
                          </a:srgbClr>
                        </a:gs>
                        <a:gs pos="100000">
                          <a:srgbClr val="1CDC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/>
                        <a:t>Affects</a:t>
                      </a:r>
                      <a:r>
                        <a:rPr lang="cs-CZ" sz="2000" dirty="0"/>
                        <a:t> most </a:t>
                      </a:r>
                      <a:r>
                        <a:rPr lang="cs-CZ" sz="2000" dirty="0" err="1"/>
                        <a:t>teenagers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1CDCF0">
                            <a:tint val="66000"/>
                            <a:satMod val="160000"/>
                          </a:srgbClr>
                        </a:gs>
                        <a:gs pos="50000">
                          <a:srgbClr val="1CDCF0">
                            <a:tint val="44500"/>
                            <a:satMod val="160000"/>
                          </a:srgbClr>
                        </a:gs>
                        <a:gs pos="100000">
                          <a:srgbClr val="1CDC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/>
                        <a:t>Leaves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out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mature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people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1CDCF0">
                            <a:tint val="66000"/>
                            <a:satMod val="160000"/>
                          </a:srgbClr>
                        </a:gs>
                        <a:gs pos="50000">
                          <a:srgbClr val="1CDCF0">
                            <a:tint val="44500"/>
                            <a:satMod val="160000"/>
                          </a:srgbClr>
                        </a:gs>
                        <a:gs pos="100000">
                          <a:srgbClr val="1CDC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We can do adverts</a:t>
                      </a:r>
                      <a:endParaRPr lang="en-US" sz="2000"/>
                    </a:p>
                    <a:p>
                      <a:pPr algn="ctr"/>
                      <a:r>
                        <a:rPr lang="en-GB" sz="2000" dirty="0"/>
                        <a:t>(easy propagation)</a:t>
                      </a:r>
                      <a:endParaRPr lang="en-US" sz="2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1CDCF0">
                            <a:tint val="66000"/>
                            <a:satMod val="160000"/>
                          </a:srgbClr>
                        </a:gs>
                        <a:gs pos="50000">
                          <a:srgbClr val="1CDCF0">
                            <a:tint val="44500"/>
                            <a:satMod val="160000"/>
                          </a:srgbClr>
                        </a:gs>
                        <a:gs pos="100000">
                          <a:srgbClr val="1CDC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Possibility of </a:t>
                      </a:r>
                      <a:r>
                        <a:rPr lang="en-GB" sz="2000" dirty="0" err="1"/>
                        <a:t>misusage</a:t>
                      </a:r>
                    </a:p>
                    <a:p>
                      <a:pPr algn="ctr"/>
                      <a:r>
                        <a:rPr lang="en-GB" sz="2000" dirty="0"/>
                        <a:t>(hard to secure)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1CDCF0">
                            <a:tint val="66000"/>
                            <a:satMod val="160000"/>
                          </a:srgbClr>
                        </a:gs>
                        <a:gs pos="50000">
                          <a:srgbClr val="1CDCF0">
                            <a:tint val="44500"/>
                            <a:satMod val="160000"/>
                          </a:srgbClr>
                        </a:gs>
                        <a:gs pos="100000">
                          <a:srgbClr val="1CDC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Easy to use and manage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1CDCF0">
                            <a:tint val="66000"/>
                            <a:satMod val="160000"/>
                          </a:srgbClr>
                        </a:gs>
                        <a:gs pos="50000">
                          <a:srgbClr val="1CDCF0">
                            <a:tint val="44500"/>
                            <a:satMod val="160000"/>
                          </a:srgbClr>
                        </a:gs>
                        <a:gs pos="100000">
                          <a:srgbClr val="1CDC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1CDCF0">
                            <a:tint val="66000"/>
                            <a:satMod val="160000"/>
                          </a:srgbClr>
                        </a:gs>
                        <a:gs pos="50000">
                          <a:srgbClr val="1CDCF0">
                            <a:tint val="44500"/>
                            <a:satMod val="160000"/>
                          </a:srgbClr>
                        </a:gs>
                        <a:gs pos="100000">
                          <a:srgbClr val="1CDCF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657391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84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i="1" dirty="0" err="1">
                <a:solidFill>
                  <a:srgbClr val="002060"/>
                </a:solidFill>
                <a:latin typeface="Candara"/>
              </a:rPr>
              <a:t>School</a:t>
            </a:r>
            <a:r>
              <a:rPr lang="cs-CZ" sz="4800" b="1" i="1" dirty="0">
                <a:solidFill>
                  <a:srgbClr val="002060"/>
                </a:solidFill>
                <a:latin typeface="Candara"/>
              </a:rPr>
              <a:t> </a:t>
            </a:r>
            <a:r>
              <a:rPr lang="cs-CZ" sz="4800" b="1" i="1" dirty="0" err="1">
                <a:solidFill>
                  <a:srgbClr val="7030A0"/>
                </a:solidFill>
                <a:latin typeface="Candara"/>
              </a:rPr>
              <a:t>private</a:t>
            </a:r>
            <a:r>
              <a:rPr lang="cs-CZ" sz="4800" b="1" i="1" dirty="0">
                <a:solidFill>
                  <a:srgbClr val="002060"/>
                </a:solidFill>
                <a:latin typeface="Candara"/>
              </a:rPr>
              <a:t> </a:t>
            </a:r>
            <a:r>
              <a:rPr lang="cs-CZ" sz="4800" b="1" i="1" dirty="0" err="1">
                <a:solidFill>
                  <a:srgbClr val="00B0F0"/>
                </a:solidFill>
                <a:latin typeface="Candara"/>
              </a:rPr>
              <a:t>campaigns</a:t>
            </a:r>
            <a:endParaRPr lang="en-GB" sz="4800" b="1" i="1" dirty="0">
              <a:solidFill>
                <a:srgbClr val="00B0F0"/>
              </a:solidFill>
              <a:latin typeface="Candara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712054"/>
              </p:ext>
            </p:extLst>
          </p:nvPr>
        </p:nvGraphicFramePr>
        <p:xfrm>
          <a:off x="342900" y="2695575"/>
          <a:ext cx="8496944" cy="225192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solidFill>
                            <a:srgbClr val="C00000"/>
                          </a:solidFill>
                        </a:rPr>
                        <a:t>PLUSES</a:t>
                      </a:r>
                      <a:endParaRPr lang="en-GB" sz="320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solidFill>
                            <a:srgbClr val="C00000"/>
                          </a:solidFill>
                        </a:rPr>
                        <a:t>MINUSES</a:t>
                      </a:r>
                      <a:endParaRPr lang="en-GB" sz="320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/>
                        <a:t>The</a:t>
                      </a:r>
                      <a:r>
                        <a:rPr lang="cs-CZ" sz="2000" dirty="0"/>
                        <a:t> most </a:t>
                      </a:r>
                      <a:r>
                        <a:rPr lang="cs-CZ" sz="2000" dirty="0" err="1"/>
                        <a:t>effective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way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how</a:t>
                      </a:r>
                      <a:r>
                        <a:rPr lang="cs-CZ" sz="2000" dirty="0"/>
                        <a:t> to </a:t>
                      </a:r>
                      <a:r>
                        <a:rPr lang="cs-CZ" sz="2000" dirty="0" err="1"/>
                        <a:t>grip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people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err="1"/>
                        <a:t>Affects</a:t>
                      </a:r>
                      <a:r>
                        <a:rPr lang="cs-CZ" sz="2000" baseline="0" dirty="0"/>
                        <a:t> just student in </a:t>
                      </a:r>
                      <a:r>
                        <a:rPr lang="cs-CZ" sz="2000" baseline="0" dirty="0" err="1"/>
                        <a:t>particular</a:t>
                      </a:r>
                      <a:r>
                        <a:rPr lang="cs-CZ" sz="2000" baseline="0" dirty="0"/>
                        <a:t> </a:t>
                      </a:r>
                      <a:r>
                        <a:rPr lang="cs-CZ" sz="2000" baseline="0" dirty="0" err="1"/>
                        <a:t>schools</a:t>
                      </a:r>
                      <a:endParaRPr lang="en-GB" sz="2000" dirty="0"/>
                    </a:p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/>
                        <a:t>Informations</a:t>
                      </a:r>
                      <a:r>
                        <a:rPr lang="cs-CZ" sz="2000" dirty="0"/>
                        <a:t> are </a:t>
                      </a:r>
                      <a:r>
                        <a:rPr lang="cs-CZ" sz="2000" dirty="0" err="1"/>
                        <a:t>delivered</a:t>
                      </a:r>
                      <a:r>
                        <a:rPr lang="cs-CZ" sz="2000" dirty="0"/>
                        <a:t> </a:t>
                      </a:r>
                      <a:r>
                        <a:rPr lang="cs-CZ" sz="2000" dirty="0" err="1"/>
                        <a:t>eye</a:t>
                      </a:r>
                      <a:r>
                        <a:rPr lang="cs-CZ" sz="2000" baseline="0" dirty="0"/>
                        <a:t> to </a:t>
                      </a:r>
                      <a:r>
                        <a:rPr lang="cs-CZ" sz="2000" baseline="0" dirty="0" err="1"/>
                        <a:t>eye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/>
                        <a:t>Demanding</a:t>
                      </a:r>
                      <a:r>
                        <a:rPr lang="cs-CZ" sz="2000" dirty="0"/>
                        <a:t> to </a:t>
                      </a:r>
                      <a:r>
                        <a:rPr lang="cs-CZ" sz="2000" dirty="0" err="1"/>
                        <a:t>prepare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Obrázek 3" descr="ok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4725" y="5031536"/>
            <a:ext cx="2743200" cy="1658829"/>
          </a:xfrm>
          <a:prstGeom prst="rect">
            <a:avLst/>
          </a:prstGeom>
        </p:spPr>
      </p:pic>
      <p:pic>
        <p:nvPicPr>
          <p:cNvPr id="6" name="Obrázek 6" descr="ok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71475" y="5031535"/>
            <a:ext cx="2743200" cy="165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07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err="1">
                <a:solidFill>
                  <a:srgbClr val="538135"/>
                </a:solidFill>
                <a:latin typeface="Candara"/>
              </a:rPr>
              <a:t>School</a:t>
            </a:r>
            <a:r>
              <a:rPr lang="cs-CZ" b="1" i="1" dirty="0">
                <a:solidFill>
                  <a:srgbClr val="538135"/>
                </a:solidFill>
                <a:latin typeface="Candara"/>
              </a:rPr>
              <a:t> </a:t>
            </a:r>
            <a:r>
              <a:rPr lang="cs-CZ" b="1" i="1" dirty="0" err="1">
                <a:solidFill>
                  <a:srgbClr val="92D050"/>
                </a:solidFill>
                <a:latin typeface="Candara"/>
              </a:rPr>
              <a:t>campaigns</a:t>
            </a:r>
            <a:r>
              <a:rPr lang="cs-CZ" b="1" i="1" dirty="0">
                <a:solidFill>
                  <a:srgbClr val="538135"/>
                </a:solidFill>
                <a:latin typeface="Candara"/>
              </a:rPr>
              <a:t> </a:t>
            </a:r>
            <a:r>
              <a:rPr lang="cs-CZ" b="1" i="1" dirty="0" err="1">
                <a:solidFill>
                  <a:srgbClr val="00B050"/>
                </a:solidFill>
                <a:latin typeface="Candara"/>
              </a:rPr>
              <a:t>for</a:t>
            </a:r>
            <a:r>
              <a:rPr lang="cs-CZ" b="1" i="1" dirty="0">
                <a:solidFill>
                  <a:srgbClr val="00B050"/>
                </a:solidFill>
                <a:latin typeface="Candara"/>
              </a:rPr>
              <a:t> </a:t>
            </a:r>
            <a:r>
              <a:rPr lang="cs-CZ" b="1" i="1" dirty="0">
                <a:solidFill>
                  <a:srgbClr val="92D050"/>
                </a:solidFill>
                <a:latin typeface="Candara"/>
              </a:rPr>
              <a:t>public</a:t>
            </a:r>
            <a:endParaRPr lang="en-GB" b="1" i="1" dirty="0">
              <a:solidFill>
                <a:srgbClr val="92D050"/>
              </a:solidFill>
              <a:latin typeface="Candara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510357"/>
              </p:ext>
            </p:extLst>
          </p:nvPr>
        </p:nvGraphicFramePr>
        <p:xfrm>
          <a:off x="361950" y="2314575"/>
          <a:ext cx="8496944" cy="2570163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solidFill>
                            <a:srgbClr val="C55A11"/>
                          </a:solidFill>
                        </a:rPr>
                        <a:t>PLUSES</a:t>
                      </a:r>
                      <a:endParaRPr lang="en-GB" sz="3200">
                        <a:solidFill>
                          <a:srgbClr val="C55A1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solidFill>
                            <a:srgbClr val="C55A11"/>
                          </a:solidFill>
                        </a:rPr>
                        <a:t>MINUSES</a:t>
                      </a:r>
                      <a:endParaRPr lang="en-GB" sz="3200">
                        <a:solidFill>
                          <a:srgbClr val="C55A1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>
                          <a:solidFill>
                            <a:srgbClr val="AEABAB"/>
                          </a:solidFill>
                        </a:rPr>
                        <a:t>The</a:t>
                      </a:r>
                      <a:r>
                        <a:rPr lang="cs-CZ" sz="2000" dirty="0">
                          <a:solidFill>
                            <a:srgbClr val="AEABAB"/>
                          </a:solidFill>
                        </a:rPr>
                        <a:t> most </a:t>
                      </a:r>
                      <a:r>
                        <a:rPr lang="cs-CZ" sz="2000" dirty="0" err="1">
                          <a:solidFill>
                            <a:srgbClr val="AEABAB"/>
                          </a:solidFill>
                        </a:rPr>
                        <a:t>effective</a:t>
                      </a:r>
                      <a:r>
                        <a:rPr lang="cs-CZ" sz="2000" dirty="0">
                          <a:solidFill>
                            <a:srgbClr val="AEABAB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AEABAB"/>
                          </a:solidFill>
                        </a:rPr>
                        <a:t>way</a:t>
                      </a:r>
                      <a:r>
                        <a:rPr lang="cs-CZ" sz="2000" dirty="0">
                          <a:solidFill>
                            <a:srgbClr val="AEABAB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AEABAB"/>
                          </a:solidFill>
                        </a:rPr>
                        <a:t>how</a:t>
                      </a:r>
                      <a:r>
                        <a:rPr lang="cs-CZ" sz="2000" dirty="0">
                          <a:solidFill>
                            <a:srgbClr val="AEABAB"/>
                          </a:solidFill>
                        </a:rPr>
                        <a:t> to </a:t>
                      </a:r>
                      <a:r>
                        <a:rPr lang="cs-CZ" sz="2000" dirty="0" err="1">
                          <a:solidFill>
                            <a:srgbClr val="AEABAB"/>
                          </a:solidFill>
                        </a:rPr>
                        <a:t>grip</a:t>
                      </a:r>
                      <a:r>
                        <a:rPr lang="cs-CZ" sz="2000" dirty="0">
                          <a:solidFill>
                            <a:srgbClr val="AEABAB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AEABAB"/>
                          </a:solidFill>
                        </a:rPr>
                        <a:t>people</a:t>
                      </a:r>
                      <a:endParaRPr lang="en-GB" sz="2000" dirty="0">
                        <a:solidFill>
                          <a:srgbClr val="AEABAB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err="1">
                          <a:solidFill>
                            <a:srgbClr val="AEABAB"/>
                          </a:solidFill>
                        </a:rPr>
                        <a:t>Demanding</a:t>
                      </a:r>
                      <a:r>
                        <a:rPr lang="cs-CZ" sz="2000" dirty="0">
                          <a:solidFill>
                            <a:srgbClr val="AEABAB"/>
                          </a:solidFill>
                        </a:rPr>
                        <a:t> to </a:t>
                      </a:r>
                      <a:r>
                        <a:rPr lang="cs-CZ" sz="2000" dirty="0" err="1">
                          <a:solidFill>
                            <a:srgbClr val="AEABAB"/>
                          </a:solidFill>
                        </a:rPr>
                        <a:t>prepare</a:t>
                      </a:r>
                      <a:endParaRPr lang="en-GB" sz="2000" dirty="0">
                        <a:solidFill>
                          <a:srgbClr val="AEABAB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>
                          <a:solidFill>
                            <a:srgbClr val="AEABAB"/>
                          </a:solidFill>
                        </a:rPr>
                        <a:t>Informations</a:t>
                      </a:r>
                      <a:r>
                        <a:rPr lang="cs-CZ" sz="2000" dirty="0">
                          <a:solidFill>
                            <a:srgbClr val="AEABAB"/>
                          </a:solidFill>
                        </a:rPr>
                        <a:t> are </a:t>
                      </a:r>
                      <a:r>
                        <a:rPr lang="cs-CZ" sz="2000" dirty="0" err="1">
                          <a:solidFill>
                            <a:srgbClr val="AEABAB"/>
                          </a:solidFill>
                        </a:rPr>
                        <a:t>delivered</a:t>
                      </a:r>
                      <a:r>
                        <a:rPr lang="cs-CZ" sz="2000" dirty="0">
                          <a:solidFill>
                            <a:srgbClr val="AEABAB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AEABAB"/>
                          </a:solidFill>
                        </a:rPr>
                        <a:t>eye</a:t>
                      </a:r>
                      <a:r>
                        <a:rPr lang="cs-CZ" sz="2000" baseline="0" dirty="0">
                          <a:solidFill>
                            <a:srgbClr val="AEABAB"/>
                          </a:solidFill>
                        </a:rPr>
                        <a:t> to </a:t>
                      </a:r>
                      <a:r>
                        <a:rPr lang="cs-CZ" sz="2000" baseline="0" dirty="0" err="1">
                          <a:solidFill>
                            <a:srgbClr val="AEABAB"/>
                          </a:solidFill>
                        </a:rPr>
                        <a:t>eye</a:t>
                      </a:r>
                      <a:endParaRPr lang="en-GB" sz="2000" dirty="0">
                        <a:solidFill>
                          <a:srgbClr val="AEABAB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>
                          <a:solidFill>
                            <a:srgbClr val="AEABAB"/>
                          </a:solidFill>
                        </a:rPr>
                        <a:t>Demanding</a:t>
                      </a:r>
                      <a:r>
                        <a:rPr lang="cs-CZ" sz="2000" dirty="0">
                          <a:solidFill>
                            <a:srgbClr val="AEABAB"/>
                          </a:solidFill>
                        </a:rPr>
                        <a:t> to </a:t>
                      </a:r>
                      <a:r>
                        <a:rPr lang="cs-CZ" sz="2000" dirty="0" err="1">
                          <a:solidFill>
                            <a:srgbClr val="AEABAB"/>
                          </a:solidFill>
                        </a:rPr>
                        <a:t>find</a:t>
                      </a:r>
                      <a:r>
                        <a:rPr lang="cs-CZ" sz="2000" dirty="0">
                          <a:solidFill>
                            <a:srgbClr val="AEABAB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AEABAB"/>
                          </a:solidFill>
                        </a:rPr>
                        <a:t>some</a:t>
                      </a:r>
                      <a:r>
                        <a:rPr lang="cs-CZ" sz="2000" dirty="0">
                          <a:solidFill>
                            <a:srgbClr val="AEABAB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AEABAB"/>
                          </a:solidFill>
                        </a:rPr>
                        <a:t>people</a:t>
                      </a:r>
                      <a:r>
                        <a:rPr lang="cs-CZ" sz="2000" dirty="0">
                          <a:solidFill>
                            <a:srgbClr val="AEABAB"/>
                          </a:solidFill>
                        </a:rPr>
                        <a:t> to visit</a:t>
                      </a:r>
                      <a:endParaRPr lang="en-GB" sz="2000" dirty="0">
                        <a:solidFill>
                          <a:srgbClr val="AEABAB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AEABAB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AEABAB"/>
                          </a:solidFill>
                        </a:rPr>
                        <a:t>Demanding to propagate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8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3" descr="myš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2400000">
            <a:off x="488830" y="-180975"/>
            <a:ext cx="2604721" cy="249920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b="1" i="1" dirty="0">
                <a:solidFill>
                  <a:srgbClr val="FFC000"/>
                </a:solidFill>
                <a:latin typeface="Candara"/>
              </a:rPr>
              <a:t>Video</a:t>
            </a:r>
            <a:br>
              <a:rPr lang="cs-CZ" dirty="0"/>
            </a:br>
            <a:r>
              <a:rPr lang="cs-CZ" b="1" i="1" dirty="0">
                <a:solidFill>
                  <a:srgbClr val="833C0B"/>
                </a:solidFill>
                <a:latin typeface="Candara"/>
              </a:rPr>
              <a:t>(</a:t>
            </a:r>
            <a:r>
              <a:rPr lang="cs-CZ" b="1" i="1" dirty="0" err="1">
                <a:solidFill>
                  <a:srgbClr val="C00000"/>
                </a:solidFill>
                <a:latin typeface="Candara"/>
              </a:rPr>
              <a:t>Youtube</a:t>
            </a:r>
            <a:r>
              <a:rPr lang="cs-CZ" b="1" i="1" dirty="0">
                <a:solidFill>
                  <a:srgbClr val="833C0B"/>
                </a:solidFill>
                <a:latin typeface="Candara"/>
              </a:rPr>
              <a:t>)</a:t>
            </a:r>
            <a:endParaRPr lang="en-GB" b="1" i="1" dirty="0">
              <a:solidFill>
                <a:srgbClr val="833C0B"/>
              </a:solidFill>
              <a:latin typeface="Candara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777929"/>
              </p:ext>
            </p:extLst>
          </p:nvPr>
        </p:nvGraphicFramePr>
        <p:xfrm>
          <a:off x="314325" y="1990725"/>
          <a:ext cx="8496944" cy="249216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solidFill>
                            <a:srgbClr val="C00000"/>
                          </a:solidFill>
                        </a:rPr>
                        <a:t>PLUSES</a:t>
                      </a:r>
                      <a:endParaRPr lang="en-GB" sz="320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solidFill>
                            <a:srgbClr val="C00000"/>
                          </a:solidFill>
                        </a:rPr>
                        <a:t>MINUSES</a:t>
                      </a:r>
                      <a:endParaRPr lang="en-GB" sz="320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Makes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people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 more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interested</a:t>
                      </a:r>
                      <a:endParaRPr lang="cs-CZ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0000"/>
                          </a:solidFill>
                        </a:rPr>
                        <a:t>Has to be done properly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Tells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people‘s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stories</a:t>
                      </a:r>
                      <a:endParaRPr lang="cs-CZ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0000"/>
                          </a:solidFill>
                        </a:rPr>
                        <a:t>Need of good devices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000000"/>
                          </a:solidFill>
                        </a:rPr>
                        <a:t>Easy to share (</a:t>
                      </a:r>
                      <a:r>
                        <a:rPr lang="en-GB" sz="2000" dirty="0" err="1">
                          <a:solidFill>
                            <a:srgbClr val="000000"/>
                          </a:solidFill>
                        </a:rPr>
                        <a:t>facebook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</a:rPr>
                        <a:t> site, website)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Obrázek 6" descr="klapk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1100" y="4591050"/>
            <a:ext cx="1959990" cy="221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49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i="1" dirty="0">
                <a:solidFill>
                  <a:srgbClr val="4472C4"/>
                </a:solidFill>
                <a:latin typeface="Candara"/>
              </a:rPr>
              <a:t>The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solidFill>
                  <a:srgbClr val="FFC000"/>
                </a:solidFill>
              </a:rPr>
              <a:t>The most effective:</a:t>
            </a:r>
          </a:p>
          <a:p>
            <a:pPr lvl="1"/>
            <a:r>
              <a:rPr lang="en-US" sz="2800" dirty="0" err="1"/>
              <a:t>Youtube</a:t>
            </a:r>
            <a:r>
              <a:rPr lang="en-US" sz="2800" dirty="0"/>
              <a:t> videos, Social networks, Websites</a:t>
            </a:r>
          </a:p>
          <a:p>
            <a:endParaRPr lang="en-US" sz="3600" dirty="0"/>
          </a:p>
          <a:p>
            <a:r>
              <a:rPr lang="en-US" sz="3600" dirty="0">
                <a:solidFill>
                  <a:srgbClr val="00B050"/>
                </a:solidFill>
              </a:rPr>
              <a:t>The least demanding:</a:t>
            </a:r>
          </a:p>
          <a:p>
            <a:pPr lvl="1"/>
            <a:r>
              <a:rPr lang="en-US" sz="2800" dirty="0"/>
              <a:t>Website, Facebook page, School magazines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084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rgbClr val="000000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575754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i="1" dirty="0" err="1">
                <a:solidFill>
                  <a:srgbClr val="00B050"/>
                </a:solidFill>
                <a:latin typeface="Candara"/>
              </a:rPr>
              <a:t>What</a:t>
            </a:r>
            <a:r>
              <a:rPr lang="cs-CZ" b="1" i="1" dirty="0">
                <a:solidFill>
                  <a:srgbClr val="00B050"/>
                </a:solidFill>
                <a:latin typeface="Candara"/>
              </a:rPr>
              <a:t> </a:t>
            </a:r>
            <a:r>
              <a:rPr lang="cs-CZ" b="1" i="1" dirty="0" err="1">
                <a:solidFill>
                  <a:srgbClr val="00B050"/>
                </a:solidFill>
                <a:latin typeface="Candara"/>
              </a:rPr>
              <a:t>dissemination</a:t>
            </a:r>
            <a:r>
              <a:rPr lang="cs-CZ" b="1" i="1" dirty="0">
                <a:solidFill>
                  <a:srgbClr val="00B050"/>
                </a:solidFill>
                <a:latin typeface="Candara"/>
              </a:rPr>
              <a:t> </a:t>
            </a:r>
            <a:r>
              <a:rPr lang="cs-CZ" b="1" i="1" dirty="0" err="1">
                <a:solidFill>
                  <a:srgbClr val="00B050"/>
                </a:solidFill>
                <a:latin typeface="Candara"/>
              </a:rPr>
              <a:t>actually</a:t>
            </a:r>
            <a:r>
              <a:rPr lang="cs-CZ" b="1" i="1" dirty="0">
                <a:solidFill>
                  <a:srgbClr val="00B050"/>
                </a:solidFill>
                <a:latin typeface="Candara"/>
              </a:rPr>
              <a:t> </a:t>
            </a:r>
            <a:r>
              <a:rPr lang="cs-CZ" b="1" i="1" dirty="0" err="1">
                <a:solidFill>
                  <a:srgbClr val="00B050"/>
                </a:solidFill>
                <a:latin typeface="Candara"/>
              </a:rPr>
              <a:t>is</a:t>
            </a:r>
            <a:r>
              <a:rPr lang="cs-CZ" b="1" i="1" dirty="0">
                <a:solidFill>
                  <a:srgbClr val="00B050"/>
                </a:solidFill>
                <a:latin typeface="Candara"/>
              </a:rPr>
              <a:t> and </a:t>
            </a:r>
            <a:r>
              <a:rPr lang="cs-CZ" b="1" i="1" dirty="0" err="1">
                <a:solidFill>
                  <a:srgbClr val="00B050"/>
                </a:solidFill>
                <a:latin typeface="Candara"/>
              </a:rPr>
              <a:t>why</a:t>
            </a:r>
            <a:r>
              <a:rPr lang="cs-CZ" b="1" i="1" dirty="0">
                <a:solidFill>
                  <a:srgbClr val="00B050"/>
                </a:solidFill>
                <a:latin typeface="Candara"/>
              </a:rPr>
              <a:t> </a:t>
            </a:r>
            <a:r>
              <a:rPr lang="cs-CZ" b="1" i="1" dirty="0" err="1">
                <a:solidFill>
                  <a:srgbClr val="00B050"/>
                </a:solidFill>
                <a:latin typeface="Candara"/>
              </a:rPr>
              <a:t>is</a:t>
            </a:r>
            <a:r>
              <a:rPr lang="cs-CZ" b="1" i="1" dirty="0">
                <a:solidFill>
                  <a:srgbClr val="00B050"/>
                </a:solidFill>
                <a:latin typeface="Candara"/>
              </a:rPr>
              <a:t> </a:t>
            </a:r>
            <a:r>
              <a:rPr lang="cs-CZ" b="1" i="1" dirty="0" err="1">
                <a:solidFill>
                  <a:srgbClr val="00B050"/>
                </a:solidFill>
                <a:latin typeface="Candara"/>
              </a:rPr>
              <a:t>it</a:t>
            </a:r>
            <a:r>
              <a:rPr lang="cs-CZ" b="1" i="1" dirty="0">
                <a:solidFill>
                  <a:srgbClr val="00B050"/>
                </a:solidFill>
                <a:latin typeface="Candara"/>
              </a:rPr>
              <a:t> </a:t>
            </a:r>
            <a:r>
              <a:rPr lang="cs-CZ" b="1" i="1" dirty="0" err="1">
                <a:solidFill>
                  <a:srgbClr val="00B050"/>
                </a:solidFill>
                <a:latin typeface="Candara"/>
              </a:rPr>
              <a:t>important</a:t>
            </a:r>
            <a:r>
              <a:rPr lang="cs-CZ" b="1" i="1" dirty="0">
                <a:solidFill>
                  <a:srgbClr val="00B050"/>
                </a:solidFill>
                <a:latin typeface="Candara"/>
              </a:rPr>
              <a:t>?</a:t>
            </a:r>
            <a:r>
              <a:rPr lang="cs-CZ" dirty="0">
                <a:latin typeface="Candara"/>
              </a:rPr>
              <a:t> 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 </a:t>
            </a:r>
            <a:r>
              <a:rPr lang="cs-CZ" dirty="0" err="1"/>
              <a:t>distribute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broadcast</a:t>
            </a:r>
            <a:r>
              <a:rPr lang="cs-CZ" dirty="0"/>
              <a:t> </a:t>
            </a:r>
            <a:r>
              <a:rPr lang="cs-CZ" dirty="0" err="1"/>
              <a:t>information</a:t>
            </a:r>
            <a:endParaRPr lang="cs-CZ" dirty="0"/>
          </a:p>
          <a:p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take</a:t>
            </a:r>
            <a:r>
              <a:rPr lang="cs-CZ" dirty="0"/>
              <a:t> up </a:t>
            </a:r>
            <a:r>
              <a:rPr lang="cs-CZ" dirty="0" err="1"/>
              <a:t>half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imformation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endParaRPr lang="en-GB" dirty="0"/>
          </a:p>
        </p:txBody>
      </p:sp>
      <p:sp>
        <p:nvSpPr>
          <p:cNvPr id="16" name="Zahnutá šipka doleva 15"/>
          <p:cNvSpPr/>
          <p:nvPr/>
        </p:nvSpPr>
        <p:spPr>
          <a:xfrm>
            <a:off x="4493811" y="3057525"/>
            <a:ext cx="2448272" cy="2520280"/>
          </a:xfrm>
          <a:prstGeom prst="curvedLeftArrow">
            <a:avLst>
              <a:gd name="adj1" fmla="val 12814"/>
              <a:gd name="adj2" fmla="val 48707"/>
              <a:gd name="adj3" fmla="val 4024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71525" y="3962400"/>
            <a:ext cx="3672408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cs-CZ" sz="4000" dirty="0" err="1"/>
              <a:t>Must</a:t>
            </a:r>
            <a:r>
              <a:rPr lang="cs-CZ" sz="4000" dirty="0"/>
              <a:t> </a:t>
            </a:r>
            <a:r>
              <a:rPr lang="cs-CZ" sz="4000" dirty="0" err="1"/>
              <a:t>be</a:t>
            </a:r>
            <a:r>
              <a:rPr lang="cs-CZ" sz="4000" dirty="0"/>
              <a:t> </a:t>
            </a:r>
            <a:r>
              <a:rPr lang="cs-CZ" sz="4000" dirty="0" err="1"/>
              <a:t>planned</a:t>
            </a:r>
            <a:r>
              <a:rPr lang="cs-CZ" sz="4000" dirty="0"/>
              <a:t> </a:t>
            </a:r>
            <a:r>
              <a:rPr lang="cs-CZ" sz="4000" dirty="0" err="1"/>
              <a:t>from</a:t>
            </a:r>
            <a:r>
              <a:rPr lang="cs-CZ" sz="4000" dirty="0"/>
              <a:t> </a:t>
            </a:r>
            <a:r>
              <a:rPr lang="cs-CZ" sz="4000" dirty="0" err="1"/>
              <a:t>the</a:t>
            </a:r>
            <a:r>
              <a:rPr lang="cs-CZ" sz="4000" dirty="0"/>
              <a:t> start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79952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err="1">
                <a:solidFill>
                  <a:srgbClr val="002060"/>
                </a:solidFill>
                <a:latin typeface="Candara"/>
              </a:rPr>
              <a:t>Effective</a:t>
            </a:r>
            <a:r>
              <a:rPr lang="cs-CZ" b="1" i="1" dirty="0">
                <a:solidFill>
                  <a:srgbClr val="002060"/>
                </a:solidFill>
                <a:latin typeface="Candara"/>
              </a:rPr>
              <a:t> </a:t>
            </a:r>
            <a:r>
              <a:rPr lang="cs-CZ" b="1" i="1" dirty="0" err="1">
                <a:solidFill>
                  <a:srgbClr val="002060"/>
                </a:solidFill>
                <a:latin typeface="Candara"/>
              </a:rPr>
              <a:t>dissemination</a:t>
            </a:r>
            <a:endParaRPr lang="en-GB" b="1" i="1" dirty="0">
              <a:solidFill>
                <a:srgbClr val="002060"/>
              </a:solidFill>
              <a:latin typeface="Candara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/>
              <a:t>To </a:t>
            </a:r>
            <a:r>
              <a:rPr lang="cs-CZ" sz="3200" dirty="0" err="1"/>
              <a:t>match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means</a:t>
            </a:r>
            <a:r>
              <a:rPr lang="cs-CZ" sz="3200" dirty="0"/>
              <a:t> to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message</a:t>
            </a:r>
            <a:r>
              <a:rPr lang="cs-CZ" sz="3200" dirty="0"/>
              <a:t> and </a:t>
            </a:r>
            <a:r>
              <a:rPr lang="cs-CZ" sz="3200" dirty="0" err="1"/>
              <a:t>needs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audience (</a:t>
            </a:r>
            <a:r>
              <a:rPr lang="cs-CZ" sz="3200" dirty="0" err="1"/>
              <a:t>method</a:t>
            </a:r>
            <a:r>
              <a:rPr lang="cs-CZ" sz="3200" dirty="0"/>
              <a:t> has to </a:t>
            </a:r>
            <a:r>
              <a:rPr lang="cs-CZ" sz="3200" dirty="0" err="1"/>
              <a:t>work</a:t>
            </a:r>
            <a:r>
              <a:rPr lang="cs-CZ" sz="3200" dirty="0"/>
              <a:t> </a:t>
            </a:r>
            <a:r>
              <a:rPr lang="cs-CZ" sz="3200" dirty="0" err="1"/>
              <a:t>for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target</a:t>
            </a:r>
            <a:r>
              <a:rPr lang="cs-CZ" sz="3200" dirty="0"/>
              <a:t>-audience-and </a:t>
            </a:r>
            <a:r>
              <a:rPr lang="cs-CZ" sz="3200" dirty="0" err="1"/>
              <a:t>for</a:t>
            </a:r>
            <a:r>
              <a:rPr lang="cs-CZ" sz="3200" dirty="0"/>
              <a:t> </a:t>
            </a:r>
            <a:r>
              <a:rPr lang="cs-CZ" sz="3200" dirty="0" err="1"/>
              <a:t>delivered</a:t>
            </a:r>
            <a:r>
              <a:rPr lang="cs-CZ" sz="3200" dirty="0"/>
              <a:t> </a:t>
            </a:r>
            <a:r>
              <a:rPr lang="cs-CZ" sz="3200" dirty="0" err="1"/>
              <a:t>content</a:t>
            </a:r>
            <a:r>
              <a:rPr lang="cs-CZ" sz="3200" dirty="0"/>
              <a:t>)</a:t>
            </a:r>
          </a:p>
          <a:p>
            <a:pPr marL="1828800" lvl="4" indent="0">
              <a:buNone/>
            </a:pPr>
            <a:endParaRPr lang="cs-CZ" sz="2400" dirty="0">
              <a:solidFill>
                <a:srgbClr val="92D050"/>
              </a:solidFill>
            </a:endParaRPr>
          </a:p>
          <a:p>
            <a:r>
              <a:rPr lang="cs-CZ" sz="3200" dirty="0"/>
              <a:t>Evidence, </a:t>
            </a:r>
            <a:r>
              <a:rPr lang="cs-CZ" sz="3200" dirty="0" err="1"/>
              <a:t>that</a:t>
            </a:r>
            <a:r>
              <a:rPr lang="cs-CZ" sz="3200" dirty="0"/>
              <a:t> </a:t>
            </a:r>
            <a:r>
              <a:rPr lang="cs-CZ" sz="3200" dirty="0" err="1"/>
              <a:t>people</a:t>
            </a:r>
            <a:r>
              <a:rPr lang="cs-CZ" sz="3200" dirty="0"/>
              <a:t> </a:t>
            </a:r>
            <a:r>
              <a:rPr lang="cs-CZ" sz="3200" dirty="0" err="1"/>
              <a:t>take</a:t>
            </a:r>
            <a:r>
              <a:rPr lang="cs-CZ" sz="3200" dirty="0"/>
              <a:t> more </a:t>
            </a:r>
            <a:r>
              <a:rPr lang="cs-CZ" sz="3200" dirty="0" err="1"/>
              <a:t>notice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information</a:t>
            </a:r>
            <a:r>
              <a:rPr lang="cs-CZ" sz="3200" dirty="0"/>
              <a:t> </a:t>
            </a:r>
            <a:r>
              <a:rPr lang="cs-CZ" sz="3200" dirty="0" err="1"/>
              <a:t>given</a:t>
            </a:r>
            <a:r>
              <a:rPr lang="cs-CZ" sz="3200" dirty="0"/>
              <a:t> by a person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61674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Internet </a:t>
            </a:r>
            <a:r>
              <a:rPr lang="cs-CZ" dirty="0" err="1">
                <a:solidFill>
                  <a:srgbClr val="000000"/>
                </a:solidFill>
              </a:rPr>
              <a:t>nowdays</a:t>
            </a:r>
            <a:r>
              <a:rPr lang="cs-CZ" dirty="0">
                <a:solidFill>
                  <a:srgbClr val="000000"/>
                </a:solidFill>
              </a:rPr>
              <a:t> more </a:t>
            </a:r>
            <a:r>
              <a:rPr lang="cs-CZ" dirty="0" err="1">
                <a:solidFill>
                  <a:srgbClr val="000000"/>
                </a:solidFill>
              </a:rPr>
              <a:t>used</a:t>
            </a:r>
            <a:r>
              <a:rPr lang="cs-CZ" dirty="0">
                <a:solidFill>
                  <a:srgbClr val="000000"/>
                </a:solidFill>
              </a:rPr>
              <a:t> </a:t>
            </a:r>
            <a:r>
              <a:rPr lang="cs-CZ" dirty="0" err="1">
                <a:solidFill>
                  <a:srgbClr val="000000"/>
                </a:solidFill>
              </a:rPr>
              <a:t>than</a:t>
            </a:r>
            <a:r>
              <a:rPr lang="cs-CZ" dirty="0">
                <a:solidFill>
                  <a:srgbClr val="000000"/>
                </a:solidFill>
              </a:rPr>
              <a:t> </a:t>
            </a:r>
            <a:r>
              <a:rPr lang="cs-CZ" dirty="0" err="1">
                <a:solidFill>
                  <a:srgbClr val="000000"/>
                </a:solidFill>
              </a:rPr>
              <a:t>paper</a:t>
            </a:r>
            <a:r>
              <a:rPr lang="cs-CZ" dirty="0">
                <a:solidFill>
                  <a:srgbClr val="000000"/>
                </a:solidFill>
              </a:rPr>
              <a:t> (</a:t>
            </a:r>
            <a:r>
              <a:rPr lang="cs-CZ" dirty="0" err="1">
                <a:solidFill>
                  <a:srgbClr val="000000"/>
                </a:solidFill>
              </a:rPr>
              <a:t>still</a:t>
            </a:r>
            <a:r>
              <a:rPr lang="cs-CZ" dirty="0">
                <a:solidFill>
                  <a:srgbClr val="000000"/>
                </a:solidFill>
              </a:rPr>
              <a:t> </a:t>
            </a:r>
            <a:r>
              <a:rPr lang="cs-CZ" dirty="0" err="1">
                <a:solidFill>
                  <a:srgbClr val="000000"/>
                </a:solidFill>
              </a:rPr>
              <a:t>some</a:t>
            </a:r>
            <a:r>
              <a:rPr lang="cs-CZ" dirty="0">
                <a:solidFill>
                  <a:srgbClr val="000000"/>
                </a:solidFill>
              </a:rPr>
              <a:t> </a:t>
            </a:r>
            <a:r>
              <a:rPr lang="cs-CZ" dirty="0" err="1">
                <a:solidFill>
                  <a:srgbClr val="000000"/>
                </a:solidFill>
              </a:rPr>
              <a:t>groups</a:t>
            </a:r>
            <a:r>
              <a:rPr lang="cs-CZ" dirty="0">
                <a:solidFill>
                  <a:srgbClr val="000000"/>
                </a:solidFill>
              </a:rPr>
              <a:t>, </a:t>
            </a:r>
            <a:r>
              <a:rPr lang="cs-CZ" dirty="0" err="1">
                <a:solidFill>
                  <a:srgbClr val="000000"/>
                </a:solidFill>
              </a:rPr>
              <a:t>we</a:t>
            </a:r>
            <a:r>
              <a:rPr lang="cs-CZ" dirty="0">
                <a:solidFill>
                  <a:srgbClr val="000000"/>
                </a:solidFill>
              </a:rPr>
              <a:t> </a:t>
            </a:r>
            <a:r>
              <a:rPr lang="cs-CZ" dirty="0" err="1">
                <a:solidFill>
                  <a:srgbClr val="000000"/>
                </a:solidFill>
              </a:rPr>
              <a:t>can‘t</a:t>
            </a:r>
            <a:r>
              <a:rPr lang="cs-CZ" dirty="0">
                <a:solidFill>
                  <a:srgbClr val="000000"/>
                </a:solidFill>
              </a:rPr>
              <a:t> </a:t>
            </a:r>
            <a:r>
              <a:rPr lang="cs-CZ" dirty="0" err="1">
                <a:solidFill>
                  <a:srgbClr val="000000"/>
                </a:solidFill>
              </a:rPr>
              <a:t>touch</a:t>
            </a:r>
            <a:r>
              <a:rPr lang="cs-CZ" dirty="0">
                <a:solidFill>
                  <a:srgbClr val="000000"/>
                </a:solidFill>
              </a:rPr>
              <a:t> </a:t>
            </a:r>
            <a:r>
              <a:rPr lang="cs-CZ" dirty="0" err="1">
                <a:solidFill>
                  <a:srgbClr val="000000"/>
                </a:solidFill>
              </a:rPr>
              <a:t>with</a:t>
            </a:r>
            <a:r>
              <a:rPr lang="cs-CZ" dirty="0">
                <a:solidFill>
                  <a:srgbClr val="000000"/>
                </a:solidFill>
              </a:rPr>
              <a:t> internet)</a:t>
            </a:r>
            <a:r>
              <a:rPr lang="en-US" dirty="0">
                <a:solidFill>
                  <a:srgbClr val="000000"/>
                </a:solidFill>
              </a:rPr>
              <a:t> </a:t>
            </a:r>
          </a:p>
          <a:p>
            <a:pPr lvl="4"/>
            <a:r>
              <a:rPr lang="cs-CZ" sz="2800" dirty="0" err="1">
                <a:solidFill>
                  <a:srgbClr val="92D050"/>
                </a:solidFill>
              </a:rPr>
              <a:t>Youtube</a:t>
            </a:r>
            <a:r>
              <a:rPr lang="cs-CZ" sz="2800" dirty="0">
                <a:solidFill>
                  <a:srgbClr val="92D050"/>
                </a:solidFill>
              </a:rPr>
              <a:t> </a:t>
            </a:r>
            <a:r>
              <a:rPr lang="cs-CZ" sz="2800" dirty="0" err="1">
                <a:solidFill>
                  <a:srgbClr val="92D050"/>
                </a:solidFill>
              </a:rPr>
              <a:t>videos</a:t>
            </a:r>
            <a:r>
              <a:rPr lang="cs-CZ" sz="2800" dirty="0">
                <a:solidFill>
                  <a:srgbClr val="92D050"/>
                </a:solidFill>
              </a:rPr>
              <a:t> are very </a:t>
            </a:r>
            <a:r>
              <a:rPr lang="cs-CZ" sz="2800" dirty="0" err="1">
                <a:solidFill>
                  <a:srgbClr val="92D050"/>
                </a:solidFill>
              </a:rPr>
              <a:t>effective</a:t>
            </a:r>
          </a:p>
          <a:p>
            <a:pPr lvl="4"/>
            <a:endParaRPr lang="cs-CZ" sz="2800"/>
          </a:p>
          <a:p>
            <a:endParaRPr lang="cs-CZ" dirty="0"/>
          </a:p>
        </p:txBody>
      </p:sp>
      <p:pic>
        <p:nvPicPr>
          <p:cNvPr id="5" name="Obrázek 6" descr="y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800000">
            <a:off x="3209386" y="4086225"/>
            <a:ext cx="2743200" cy="214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845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err="1">
                <a:solidFill>
                  <a:srgbClr val="833C0B"/>
                </a:solidFill>
                <a:latin typeface="Candara"/>
              </a:rPr>
              <a:t>Ways</a:t>
            </a:r>
            <a:r>
              <a:rPr lang="cs-CZ" b="1" i="1" dirty="0">
                <a:solidFill>
                  <a:srgbClr val="833C0B"/>
                </a:solidFill>
                <a:latin typeface="Candara"/>
              </a:rPr>
              <a:t> </a:t>
            </a:r>
            <a:r>
              <a:rPr lang="cs-CZ" b="1" i="1" dirty="0" err="1">
                <a:solidFill>
                  <a:srgbClr val="00B0F0"/>
                </a:solidFill>
                <a:latin typeface="Candara"/>
              </a:rPr>
              <a:t>how</a:t>
            </a:r>
            <a:r>
              <a:rPr lang="cs-CZ" b="1" i="1" dirty="0">
                <a:solidFill>
                  <a:srgbClr val="833C0B"/>
                </a:solidFill>
                <a:latin typeface="Candara"/>
              </a:rPr>
              <a:t> </a:t>
            </a:r>
            <a:r>
              <a:rPr lang="cs-CZ" b="1" i="1" dirty="0">
                <a:solidFill>
                  <a:srgbClr val="FFC000"/>
                </a:solidFill>
                <a:latin typeface="Candara"/>
              </a:rPr>
              <a:t>to </a:t>
            </a:r>
            <a:r>
              <a:rPr lang="cs-CZ" b="1" i="1" dirty="0" err="1">
                <a:solidFill>
                  <a:srgbClr val="FF0000"/>
                </a:solidFill>
                <a:latin typeface="Candara"/>
              </a:rPr>
              <a:t>propagate</a:t>
            </a:r>
            <a:r>
              <a:rPr lang="cs-CZ" b="1" i="1" dirty="0">
                <a:solidFill>
                  <a:srgbClr val="833C0B"/>
                </a:solidFill>
                <a:latin typeface="Candara"/>
              </a:rPr>
              <a:t>:</a:t>
            </a:r>
            <a:endParaRPr lang="en-GB" b="1" i="1" dirty="0">
              <a:solidFill>
                <a:srgbClr val="833C0B"/>
              </a:solidFill>
              <a:latin typeface="Candara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700" dirty="0" err="1"/>
              <a:t>Newspapers</a:t>
            </a:r>
            <a:r>
              <a:rPr lang="cs-CZ" sz="3700" dirty="0"/>
              <a:t>, </a:t>
            </a:r>
            <a:r>
              <a:rPr lang="cs-CZ" sz="3700" dirty="0" err="1"/>
              <a:t>magazines</a:t>
            </a:r>
          </a:p>
          <a:p>
            <a:r>
              <a:rPr lang="cs-CZ" sz="3700" dirty="0" err="1"/>
              <a:t>Journals</a:t>
            </a:r>
            <a:r>
              <a:rPr lang="cs-CZ" sz="3700" dirty="0"/>
              <a:t> (</a:t>
            </a:r>
            <a:r>
              <a:rPr lang="cs-CZ" sz="3700" dirty="0" err="1"/>
              <a:t>school</a:t>
            </a:r>
            <a:r>
              <a:rPr lang="cs-CZ" sz="3700" dirty="0"/>
              <a:t> </a:t>
            </a:r>
            <a:r>
              <a:rPr lang="cs-CZ" sz="3700" dirty="0" err="1"/>
              <a:t>magazines</a:t>
            </a:r>
            <a:r>
              <a:rPr lang="cs-CZ" sz="3700" dirty="0"/>
              <a:t>, </a:t>
            </a:r>
          </a:p>
          <a:p>
            <a:pPr marL="0" indent="0">
              <a:buNone/>
            </a:pPr>
            <a:r>
              <a:rPr lang="cs-CZ" sz="3700" dirty="0"/>
              <a:t>   city </a:t>
            </a:r>
            <a:r>
              <a:rPr lang="cs-CZ" sz="3700" dirty="0" err="1"/>
              <a:t>journals</a:t>
            </a:r>
            <a:r>
              <a:rPr lang="cs-CZ" sz="3700" dirty="0"/>
              <a:t> </a:t>
            </a:r>
            <a:r>
              <a:rPr lang="cs-CZ" sz="3700" dirty="0" err="1"/>
              <a:t>etc</a:t>
            </a:r>
            <a:r>
              <a:rPr lang="cs-CZ" sz="3700" dirty="0"/>
              <a:t>.)</a:t>
            </a:r>
          </a:p>
          <a:p>
            <a:r>
              <a:rPr lang="cs-CZ" sz="3700" dirty="0" err="1"/>
              <a:t>Website</a:t>
            </a:r>
            <a:r>
              <a:rPr lang="cs-CZ" sz="3700" dirty="0"/>
              <a:t> </a:t>
            </a:r>
            <a:r>
              <a:rPr lang="cs-CZ" sz="3700" dirty="0" err="1"/>
              <a:t>of</a:t>
            </a:r>
            <a:r>
              <a:rPr lang="cs-CZ" sz="3700" dirty="0"/>
              <a:t> </a:t>
            </a:r>
            <a:r>
              <a:rPr lang="cs-CZ" sz="3700" dirty="0" err="1"/>
              <a:t>our</a:t>
            </a:r>
            <a:r>
              <a:rPr lang="cs-CZ" sz="3700" dirty="0"/>
              <a:t> </a:t>
            </a:r>
            <a:r>
              <a:rPr lang="cs-CZ" sz="3700" dirty="0" err="1"/>
              <a:t>project</a:t>
            </a:r>
            <a:r>
              <a:rPr lang="cs-CZ" sz="3700" dirty="0"/>
              <a:t>, </a:t>
            </a:r>
            <a:r>
              <a:rPr lang="cs-CZ" sz="3700" dirty="0" err="1"/>
              <a:t>school</a:t>
            </a:r>
            <a:r>
              <a:rPr lang="cs-CZ" sz="3700" dirty="0"/>
              <a:t> </a:t>
            </a:r>
            <a:r>
              <a:rPr lang="cs-CZ" sz="3700" dirty="0" err="1"/>
              <a:t>websites</a:t>
            </a:r>
            <a:endParaRPr lang="cs-CZ" sz="3700" dirty="0"/>
          </a:p>
          <a:p>
            <a:endParaRPr lang="cs-CZ" sz="3700" dirty="0"/>
          </a:p>
          <a:p>
            <a:endParaRPr lang="cs-CZ" sz="3600" dirty="0"/>
          </a:p>
          <a:p>
            <a:endParaRPr lang="cs-CZ" dirty="0"/>
          </a:p>
          <a:p>
            <a:endParaRPr lang="en-GB" dirty="0"/>
          </a:p>
        </p:txBody>
      </p:sp>
      <p:pic>
        <p:nvPicPr>
          <p:cNvPr id="4" name="Obrázek 4" descr="novin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5075" y="1428750"/>
            <a:ext cx="2743200" cy="2136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21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700" dirty="0" err="1"/>
              <a:t>Social</a:t>
            </a:r>
            <a:r>
              <a:rPr lang="cs-CZ" sz="3700" dirty="0"/>
              <a:t> </a:t>
            </a:r>
            <a:r>
              <a:rPr lang="cs-CZ" sz="3700" dirty="0" err="1"/>
              <a:t>networks</a:t>
            </a:r>
            <a:r>
              <a:rPr lang="cs-CZ" sz="3700" dirty="0"/>
              <a:t> </a:t>
            </a:r>
          </a:p>
          <a:p>
            <a:r>
              <a:rPr lang="cs-CZ" sz="3700" dirty="0" err="1"/>
              <a:t>Lectures</a:t>
            </a:r>
          </a:p>
          <a:p>
            <a:r>
              <a:rPr lang="cs-CZ" sz="3700" dirty="0"/>
              <a:t>To talk </a:t>
            </a:r>
            <a:r>
              <a:rPr lang="cs-CZ" sz="3700" dirty="0" err="1"/>
              <a:t>with</a:t>
            </a:r>
            <a:r>
              <a:rPr lang="cs-CZ" sz="3700" dirty="0"/>
              <a:t> </a:t>
            </a:r>
            <a:r>
              <a:rPr lang="cs-CZ" sz="3700" dirty="0" err="1"/>
              <a:t>students</a:t>
            </a:r>
            <a:r>
              <a:rPr lang="cs-CZ" sz="3700" dirty="0"/>
              <a:t>, </a:t>
            </a:r>
            <a:r>
              <a:rPr lang="cs-CZ" sz="3700" dirty="0" err="1"/>
              <a:t>teachers</a:t>
            </a:r>
            <a:r>
              <a:rPr lang="cs-CZ" sz="3700" dirty="0"/>
              <a:t> and </a:t>
            </a:r>
            <a:r>
              <a:rPr lang="cs-CZ" sz="3700" dirty="0" err="1"/>
              <a:t>inform</a:t>
            </a:r>
            <a:r>
              <a:rPr lang="cs-CZ" sz="3700" dirty="0"/>
              <a:t> </a:t>
            </a:r>
            <a:r>
              <a:rPr lang="cs-CZ" sz="3700" dirty="0" err="1"/>
              <a:t>them</a:t>
            </a:r>
            <a:r>
              <a:rPr lang="cs-CZ" sz="3700" dirty="0"/>
              <a:t> (</a:t>
            </a:r>
            <a:r>
              <a:rPr lang="cs-CZ" sz="3700" dirty="0" err="1"/>
              <a:t>school</a:t>
            </a:r>
            <a:r>
              <a:rPr lang="cs-CZ" sz="3700" dirty="0"/>
              <a:t> </a:t>
            </a:r>
            <a:r>
              <a:rPr lang="cs-CZ" sz="3700" dirty="0" err="1"/>
              <a:t>broadcasting</a:t>
            </a:r>
            <a:r>
              <a:rPr lang="cs-CZ" sz="3700" dirty="0"/>
              <a:t>, </a:t>
            </a:r>
            <a:r>
              <a:rPr lang="cs-CZ" sz="3700" dirty="0" err="1"/>
              <a:t>school</a:t>
            </a:r>
            <a:r>
              <a:rPr lang="cs-CZ" sz="3700" dirty="0"/>
              <a:t> </a:t>
            </a:r>
            <a:r>
              <a:rPr lang="cs-CZ" sz="3700" dirty="0" err="1"/>
              <a:t>campaigns</a:t>
            </a:r>
            <a:r>
              <a:rPr lang="cs-CZ" sz="3700" dirty="0"/>
              <a:t> </a:t>
            </a:r>
            <a:r>
              <a:rPr lang="cs-CZ" sz="3700" dirty="0" err="1"/>
              <a:t>etc</a:t>
            </a:r>
            <a:r>
              <a:rPr lang="cs-CZ" sz="3700" dirty="0"/>
              <a:t>.)</a:t>
            </a:r>
          </a:p>
        </p:txBody>
      </p:sp>
      <p:pic>
        <p:nvPicPr>
          <p:cNvPr id="4" name="Obrázek 4" descr="recni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7650" y="28575"/>
            <a:ext cx="2571701" cy="3144613"/>
          </a:xfrm>
          <a:prstGeom prst="rect">
            <a:avLst/>
          </a:prstGeom>
        </p:spPr>
      </p:pic>
      <p:pic>
        <p:nvPicPr>
          <p:cNvPr id="6" name="Obrázek 6" descr="megafon.jpg"/>
          <p:cNvPicPr>
            <a:picLocks noChangeAspect="1"/>
          </p:cNvPicPr>
          <p:nvPr/>
        </p:nvPicPr>
        <p:blipFill rotWithShape="1">
          <a:blip r:embed="rId3"/>
          <a:srcRect l="-13" t="7831" r="11" b="17"/>
          <a:stretch/>
        </p:blipFill>
        <p:spPr>
          <a:xfrm rot="-660000">
            <a:off x="5306972" y="4372832"/>
            <a:ext cx="3291698" cy="219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583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600" dirty="0"/>
              <a:t>Public </a:t>
            </a:r>
            <a:r>
              <a:rPr lang="cs-CZ" sz="3600" dirty="0" err="1"/>
              <a:t>school</a:t>
            </a:r>
            <a:r>
              <a:rPr lang="cs-CZ" sz="3600" dirty="0"/>
              <a:t> </a:t>
            </a:r>
            <a:r>
              <a:rPr lang="cs-CZ" sz="3600" dirty="0" err="1"/>
              <a:t>campaigns</a:t>
            </a:r>
            <a:r>
              <a:rPr lang="cs-CZ" sz="3600" dirty="0"/>
              <a:t> </a:t>
            </a:r>
          </a:p>
          <a:p>
            <a:r>
              <a:rPr lang="cs-CZ" sz="3600" dirty="0" err="1"/>
              <a:t>Videos</a:t>
            </a:r>
            <a:r>
              <a:rPr lang="cs-CZ" sz="3600" dirty="0"/>
              <a:t> </a:t>
            </a:r>
          </a:p>
          <a:p>
            <a:endParaRPr lang="cs-CZ" dirty="0"/>
          </a:p>
        </p:txBody>
      </p:sp>
      <p:pic>
        <p:nvPicPr>
          <p:cNvPr id="4" name="Obrázek 4" descr="vide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1320000">
            <a:off x="2781300" y="2905125"/>
            <a:ext cx="3270738" cy="2570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958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500" b="1" i="1" dirty="0" err="1">
                <a:solidFill>
                  <a:srgbClr val="00B0F0"/>
                </a:solidFill>
                <a:latin typeface="Candara"/>
              </a:rPr>
              <a:t>The</a:t>
            </a:r>
            <a:r>
              <a:rPr lang="cs-CZ" sz="4500" b="1" i="1" dirty="0">
                <a:solidFill>
                  <a:srgbClr val="00B0F0"/>
                </a:solidFill>
                <a:latin typeface="Candara"/>
              </a:rPr>
              <a:t> </a:t>
            </a:r>
            <a:r>
              <a:rPr lang="cs-CZ" sz="4500" b="1" i="1" dirty="0" err="1">
                <a:solidFill>
                  <a:srgbClr val="00B0F0"/>
                </a:solidFill>
                <a:latin typeface="Candara"/>
              </a:rPr>
              <a:t>press</a:t>
            </a:r>
            <a:br>
              <a:rPr lang="cs-CZ" dirty="0"/>
            </a:br>
            <a:r>
              <a:rPr lang="cs-CZ" b="1" i="1" dirty="0" err="1">
                <a:solidFill>
                  <a:srgbClr val="BF9000"/>
                </a:solidFill>
                <a:latin typeface="Candara"/>
              </a:rPr>
              <a:t>What</a:t>
            </a:r>
            <a:r>
              <a:rPr lang="cs-CZ" b="1" i="1" dirty="0">
                <a:solidFill>
                  <a:srgbClr val="BF9000"/>
                </a:solidFill>
                <a:latin typeface="Candara"/>
              </a:rPr>
              <a:t> to do </a:t>
            </a:r>
            <a:r>
              <a:rPr lang="cs-CZ" b="1" i="1" dirty="0" err="1">
                <a:solidFill>
                  <a:srgbClr val="BF9000"/>
                </a:solidFill>
                <a:latin typeface="Candara"/>
              </a:rPr>
              <a:t>for</a:t>
            </a:r>
            <a:r>
              <a:rPr lang="cs-CZ" b="1" i="1" dirty="0">
                <a:solidFill>
                  <a:srgbClr val="BF9000"/>
                </a:solidFill>
                <a:latin typeface="Candara"/>
              </a:rPr>
              <a:t> </a:t>
            </a:r>
            <a:r>
              <a:rPr lang="cs-CZ" b="1" i="1" dirty="0" err="1">
                <a:solidFill>
                  <a:srgbClr val="BF9000"/>
                </a:solidFill>
                <a:latin typeface="Candara"/>
              </a:rPr>
              <a:t>it</a:t>
            </a:r>
            <a:r>
              <a:rPr lang="cs-CZ" b="1" i="1" dirty="0">
                <a:solidFill>
                  <a:srgbClr val="00B0F0"/>
                </a:solidFill>
                <a:latin typeface="Candara"/>
              </a:rPr>
              <a:t>?</a:t>
            </a:r>
            <a:endParaRPr lang="en-GB" b="1" i="1" dirty="0">
              <a:solidFill>
                <a:srgbClr val="00B0F0"/>
              </a:solidFill>
              <a:latin typeface="Candara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/>
              <a:t>To </a:t>
            </a:r>
            <a:r>
              <a:rPr lang="cs-CZ" sz="3200" dirty="0" err="1"/>
              <a:t>find</a:t>
            </a:r>
            <a:r>
              <a:rPr lang="cs-CZ" sz="3200" dirty="0"/>
              <a:t> </a:t>
            </a:r>
            <a:r>
              <a:rPr lang="cs-CZ" sz="3200" dirty="0" err="1"/>
              <a:t>newspapers</a:t>
            </a:r>
            <a:r>
              <a:rPr lang="cs-CZ" sz="3200" dirty="0"/>
              <a:t>, </a:t>
            </a:r>
            <a:r>
              <a:rPr lang="cs-CZ" sz="3200" dirty="0" err="1"/>
              <a:t>magazines</a:t>
            </a:r>
            <a:r>
              <a:rPr lang="cs-CZ" sz="3200" dirty="0"/>
              <a:t> </a:t>
            </a:r>
            <a:r>
              <a:rPr lang="cs-CZ" sz="3200" dirty="0" err="1"/>
              <a:t>which</a:t>
            </a:r>
            <a:r>
              <a:rPr lang="cs-CZ" sz="3200" dirty="0"/>
              <a:t> </a:t>
            </a:r>
            <a:r>
              <a:rPr lang="cs-CZ" sz="3200" dirty="0" err="1"/>
              <a:t>contains</a:t>
            </a:r>
            <a:r>
              <a:rPr lang="cs-CZ" sz="3200" dirty="0"/>
              <a:t> </a:t>
            </a:r>
            <a:r>
              <a:rPr lang="cs-CZ" sz="3200" dirty="0" err="1"/>
              <a:t>paragraphs</a:t>
            </a:r>
            <a:r>
              <a:rPr lang="cs-CZ" sz="3200" dirty="0"/>
              <a:t> </a:t>
            </a:r>
            <a:r>
              <a:rPr lang="cs-CZ" sz="3200" dirty="0" err="1"/>
              <a:t>from</a:t>
            </a:r>
            <a:r>
              <a:rPr lang="cs-CZ" sz="3200" dirty="0"/>
              <a:t> </a:t>
            </a:r>
            <a:r>
              <a:rPr lang="cs-CZ" sz="3200" dirty="0" err="1"/>
              <a:t>amateurs</a:t>
            </a:r>
            <a:endParaRPr lang="cs-CZ" sz="3200" dirty="0"/>
          </a:p>
          <a:p>
            <a:r>
              <a:rPr lang="cs-CZ" sz="3200" dirty="0"/>
              <a:t>To </a:t>
            </a:r>
            <a:r>
              <a:rPr lang="cs-CZ" sz="3200" dirty="0" err="1"/>
              <a:t>contact</a:t>
            </a:r>
            <a:r>
              <a:rPr lang="cs-CZ" sz="3200" dirty="0"/>
              <a:t> </a:t>
            </a:r>
            <a:r>
              <a:rPr lang="cs-CZ" sz="3200" dirty="0" err="1"/>
              <a:t>them</a:t>
            </a:r>
            <a:r>
              <a:rPr lang="cs-CZ" sz="3200" dirty="0"/>
              <a:t> (</a:t>
            </a:r>
            <a:r>
              <a:rPr lang="cs-CZ" sz="3200" dirty="0" err="1"/>
              <a:t>our</a:t>
            </a:r>
            <a:r>
              <a:rPr lang="cs-CZ" sz="3200" dirty="0"/>
              <a:t> „Metro“)</a:t>
            </a:r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pic>
        <p:nvPicPr>
          <p:cNvPr id="4" name="Obrázek 4" descr="metr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180000">
            <a:off x="3933825" y="3724275"/>
            <a:ext cx="4219620" cy="186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46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b="1" i="1" dirty="0" err="1">
                <a:solidFill>
                  <a:srgbClr val="7030A0"/>
                </a:solidFill>
                <a:latin typeface="Candara"/>
              </a:rPr>
              <a:t>The</a:t>
            </a:r>
            <a:r>
              <a:rPr lang="cs-CZ" sz="4800" b="1" i="1" dirty="0">
                <a:solidFill>
                  <a:srgbClr val="7030A0"/>
                </a:solidFill>
                <a:latin typeface="Candara"/>
              </a:rPr>
              <a:t> </a:t>
            </a:r>
            <a:r>
              <a:rPr lang="cs-CZ" sz="4800" b="1" i="1" dirty="0" err="1">
                <a:solidFill>
                  <a:srgbClr val="7030A0"/>
                </a:solidFill>
                <a:latin typeface="Candara"/>
              </a:rPr>
              <a:t>press</a:t>
            </a:r>
            <a:br>
              <a:rPr lang="cs-CZ" sz="4800" b="1" i="1" dirty="0">
                <a:latin typeface="Candara"/>
              </a:rPr>
            </a:br>
            <a:r>
              <a:rPr lang="cs-CZ" sz="4800" b="1" i="1" dirty="0">
                <a:solidFill>
                  <a:srgbClr val="FFC000"/>
                </a:solidFill>
                <a:latin typeface="Candara"/>
              </a:rPr>
              <a:t>(</a:t>
            </a:r>
            <a:r>
              <a:rPr lang="cs-CZ" sz="4800" b="1" i="1" dirty="0" err="1">
                <a:solidFill>
                  <a:srgbClr val="7030A0"/>
                </a:solidFill>
                <a:latin typeface="Candara"/>
              </a:rPr>
              <a:t>newspapers</a:t>
            </a:r>
            <a:r>
              <a:rPr lang="cs-CZ" sz="4800" b="1" i="1" dirty="0">
                <a:solidFill>
                  <a:srgbClr val="FFC000"/>
                </a:solidFill>
                <a:latin typeface="Candara"/>
              </a:rPr>
              <a:t>,</a:t>
            </a:r>
            <a:r>
              <a:rPr lang="cs-CZ" sz="4800" b="1" i="1" dirty="0">
                <a:solidFill>
                  <a:srgbClr val="7030A0"/>
                </a:solidFill>
                <a:latin typeface="Candara"/>
              </a:rPr>
              <a:t> </a:t>
            </a:r>
            <a:r>
              <a:rPr lang="cs-CZ" sz="4800" b="1" i="1" dirty="0" err="1">
                <a:solidFill>
                  <a:srgbClr val="7030A0"/>
                </a:solidFill>
                <a:latin typeface="Candara"/>
              </a:rPr>
              <a:t>magazines</a:t>
            </a:r>
            <a:r>
              <a:rPr lang="cs-CZ" sz="4800" b="1" i="1" dirty="0">
                <a:solidFill>
                  <a:srgbClr val="FFC000"/>
                </a:solidFill>
                <a:latin typeface="Candara"/>
              </a:rPr>
              <a:t>..)</a:t>
            </a:r>
            <a:endParaRPr lang="en-GB" sz="4800" i="1" dirty="0">
              <a:solidFill>
                <a:srgbClr val="FFC000"/>
              </a:solidFill>
              <a:latin typeface="Candara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05777"/>
              </p:ext>
            </p:extLst>
          </p:nvPr>
        </p:nvGraphicFramePr>
        <p:xfrm>
          <a:off x="238125" y="2409825"/>
          <a:ext cx="8496944" cy="319320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solidFill>
                            <a:srgbClr val="953735"/>
                          </a:solidFill>
                        </a:rPr>
                        <a:t>PLUSES</a:t>
                      </a:r>
                      <a:endParaRPr lang="en-GB" sz="3200" dirty="0">
                        <a:solidFill>
                          <a:srgbClr val="95373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solidFill>
                            <a:srgbClr val="C00000"/>
                          </a:solidFill>
                        </a:rPr>
                        <a:t>MINUSES</a:t>
                      </a:r>
                      <a:endParaRPr lang="en-GB" sz="32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Can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deliver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 a lot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of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informations</a:t>
                      </a:r>
                      <a:endParaRPr lang="en-GB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Reading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of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press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dicreases</a:t>
                      </a:r>
                      <a:endParaRPr lang="en-GB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Can</a:t>
                      </a:r>
                      <a:r>
                        <a:rPr lang="cs-CZ" sz="2000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2000" baseline="0" dirty="0" err="1">
                          <a:solidFill>
                            <a:srgbClr val="000000"/>
                          </a:solidFill>
                        </a:rPr>
                        <a:t>affect</a:t>
                      </a:r>
                      <a:r>
                        <a:rPr lang="cs-CZ" sz="2000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2000" baseline="0" dirty="0" err="1">
                          <a:solidFill>
                            <a:srgbClr val="000000"/>
                          </a:solidFill>
                        </a:rPr>
                        <a:t>random</a:t>
                      </a:r>
                      <a:r>
                        <a:rPr lang="cs-CZ" sz="2000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2000" baseline="0" dirty="0" err="1">
                          <a:solidFill>
                            <a:srgbClr val="000000"/>
                          </a:solidFill>
                        </a:rPr>
                        <a:t>people</a:t>
                      </a:r>
                      <a:endParaRPr lang="en-GB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Usually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need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of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contacting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somebody</a:t>
                      </a:r>
                      <a:endParaRPr lang="en-GB" sz="2000" dirty="0">
                        <a:solidFill>
                          <a:srgbClr val="000000"/>
                        </a:solidFill>
                      </a:endParaRPr>
                    </a:p>
                    <a:p>
                      <a:pPr algn="ctr"/>
                      <a:endParaRPr lang="en-GB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Does</a:t>
                      </a:r>
                      <a:r>
                        <a:rPr lang="cs-CZ" sz="2000" baseline="0" dirty="0">
                          <a:solidFill>
                            <a:srgbClr val="000000"/>
                          </a:solidFill>
                        </a:rPr>
                        <a:t> not </a:t>
                      </a:r>
                      <a:r>
                        <a:rPr lang="cs-CZ" sz="2000" baseline="0" dirty="0" err="1">
                          <a:solidFill>
                            <a:srgbClr val="000000"/>
                          </a:solidFill>
                        </a:rPr>
                        <a:t>discriminate</a:t>
                      </a:r>
                      <a:endParaRPr lang="en-GB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E7E6E6"/>
                          </a:solidFill>
                        </a:rPr>
                        <a:t>(</a:t>
                      </a:r>
                      <a:r>
                        <a:rPr lang="cs-CZ" sz="2000" dirty="0" err="1">
                          <a:solidFill>
                            <a:srgbClr val="E7E6E6"/>
                          </a:solidFill>
                        </a:rPr>
                        <a:t>does</a:t>
                      </a:r>
                      <a:r>
                        <a:rPr lang="cs-CZ" sz="2000" dirty="0">
                          <a:solidFill>
                            <a:srgbClr val="E7E6E6"/>
                          </a:solidFill>
                        </a:rPr>
                        <a:t> not </a:t>
                      </a:r>
                      <a:r>
                        <a:rPr lang="cs-CZ" sz="2000" dirty="0" err="1">
                          <a:solidFill>
                            <a:srgbClr val="E7E6E6"/>
                          </a:solidFill>
                        </a:rPr>
                        <a:t>apply</a:t>
                      </a:r>
                      <a:r>
                        <a:rPr lang="cs-CZ" sz="2000" dirty="0">
                          <a:solidFill>
                            <a:srgbClr val="E7E6E6"/>
                          </a:solidFill>
                        </a:rPr>
                        <a:t> on </a:t>
                      </a:r>
                      <a:r>
                        <a:rPr lang="cs-CZ" sz="2000" dirty="0" err="1">
                          <a:solidFill>
                            <a:srgbClr val="E7E6E6"/>
                          </a:solidFill>
                        </a:rPr>
                        <a:t>school</a:t>
                      </a:r>
                      <a:r>
                        <a:rPr lang="cs-CZ" sz="2000" dirty="0">
                          <a:solidFill>
                            <a:srgbClr val="E7E6E6"/>
                          </a:solidFill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E7E6E6"/>
                          </a:solidFill>
                        </a:rPr>
                        <a:t>magazines</a:t>
                      </a:r>
                      <a:r>
                        <a:rPr lang="cs-CZ" sz="2000" dirty="0">
                          <a:solidFill>
                            <a:srgbClr val="E7E6E6"/>
                          </a:solidFill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Has to 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be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 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written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</a:rPr>
                        <a:t> </a:t>
                      </a:r>
                      <a:r>
                        <a:rPr lang="cs-CZ" sz="2000" dirty="0" err="1">
                          <a:solidFill>
                            <a:srgbClr val="000000"/>
                          </a:solidFill>
                        </a:rPr>
                        <a:t>effectively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" name="Obrázek 3" descr="casop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" y="66675"/>
            <a:ext cx="1375289" cy="147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3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679</TotalTime>
  <Words>368</Words>
  <Application>Microsoft Office PowerPoint</Application>
  <PresentationFormat>Předvádění na obrazovce (4:3)</PresentationFormat>
  <Paragraphs>79</Paragraphs>
  <Slides>16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Office Theme</vt:lpstr>
      <vt:lpstr>How shall we propagate and disseminate? </vt:lpstr>
      <vt:lpstr>What dissemination actually is and why is it important? </vt:lpstr>
      <vt:lpstr>Effective dissemination</vt:lpstr>
      <vt:lpstr>Prezentace aplikace PowerPoint</vt:lpstr>
      <vt:lpstr>Ways how to propagate:</vt:lpstr>
      <vt:lpstr>Prezentace aplikace PowerPoint</vt:lpstr>
      <vt:lpstr>Prezentace aplikace PowerPoint</vt:lpstr>
      <vt:lpstr>The press What to do for it?</vt:lpstr>
      <vt:lpstr>The press (newspapers, magazines..)</vt:lpstr>
      <vt:lpstr>Websites  </vt:lpstr>
      <vt:lpstr>Social networks</vt:lpstr>
      <vt:lpstr>School private campaigns</vt:lpstr>
      <vt:lpstr>School campaigns for public</vt:lpstr>
      <vt:lpstr>Video (Youtube)</vt:lpstr>
      <vt:lpstr>The summary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shall we propagate and disseminate our informations? </dc:title>
  <cp:lastModifiedBy>Adela.Misarova</cp:lastModifiedBy>
  <cp:revision>46</cp:revision>
  <dcterms:modified xsi:type="dcterms:W3CDTF">2018-01-21T08:38:27Z</dcterms:modified>
</cp:coreProperties>
</file>